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7" r:id="rId2"/>
    <p:sldId id="262" r:id="rId3"/>
    <p:sldId id="263" r:id="rId4"/>
    <p:sldId id="264" r:id="rId5"/>
    <p:sldId id="266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EFB511"/>
    <a:srgbClr val="EC9A14"/>
    <a:srgbClr val="CC0000"/>
    <a:srgbClr val="993300"/>
    <a:srgbClr val="FF0066"/>
    <a:srgbClr val="FF3399"/>
    <a:srgbClr val="99FF33"/>
    <a:srgbClr val="66CC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51" autoAdjust="0"/>
    <p:restoredTop sz="94660"/>
  </p:normalViewPr>
  <p:slideViewPr>
    <p:cSldViewPr>
      <p:cViewPr varScale="1">
        <p:scale>
          <a:sx n="121" d="100"/>
          <a:sy n="121" d="100"/>
        </p:scale>
        <p:origin x="100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2684" y="5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9A32BE7-F2A6-45A8-8DD9-5A103F1E7C9D}" type="datetimeFigureOut">
              <a:rPr lang="zh-CN" altLang="en-US"/>
              <a:t>2021-6-29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EDAAA92-57CE-47F6-B0F8-23BCB56153E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0117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r>
              <a:rPr kumimoji="1" lang="en-US" altLang="zh-CN" b="1">
                <a:latin typeface="华文宋体" panose="02010600040101010101" pitchFamily="2" charset="-122"/>
                <a:ea typeface="华文宋体" panose="02010600040101010101" pitchFamily="2" charset="-122"/>
              </a:rPr>
              <a:t> ~ </a:t>
            </a:r>
            <a:endParaRPr lang="zh-CN" altLang="en-US"/>
          </a:p>
        </p:txBody>
      </p:sp>
      <p:sp>
        <p:nvSpPr>
          <p:cNvPr id="614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166F7ABD-07CE-41C1-985A-B80E0468921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0594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EDAAA92-57CE-47F6-B0F8-23BCB56153E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3712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EDAAA92-57CE-47F6-B0F8-23BCB56153E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1335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/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6" name="Group 4"/>
            <p:cNvGrpSpPr/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4130" name="Rectangle 34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1143000" y="2286000"/>
            <a:ext cx="77724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2075" tIns="46038" rIns="92075" bIns="46038" numCol="1" anchor="ctr" anchorCtr="0" compatLnSpc="1"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131" name="Rectangle 35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828800" y="3886200"/>
            <a:ext cx="6400800" cy="17526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2075" tIns="46038" rIns="92075" bIns="46038" numCol="1" anchor="t" anchorCtr="0" compatLnSpc="1"/>
          <a:lstStyle>
            <a:lvl1pPr marL="0" indent="0" algn="ctr">
              <a:buFont typeface="Wingdings" panose="05000000000000000000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2075" tIns="46038" rIns="92075" bIns="46038" numCol="1" anchor="ctr" anchorCtr="0" compatLnSpc="1"/>
          <a:lstStyle>
            <a:lvl1pPr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2075" tIns="46038" rIns="92075" bIns="46038" numCol="1" anchor="ctr" anchorCtr="0" compatLnSpc="1"/>
          <a:lstStyle>
            <a:lvl1pPr algn="ctr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2075" tIns="46038" rIns="92075" bIns="46038" numCol="1" anchor="ctr" anchorCtr="0" compatLnSpc="1"/>
          <a:lstStyle>
            <a:lvl1pPr algn="r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923EF207-625F-4208-BE88-96098F771975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1700808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/>
          <p:nvPr/>
        </p:nvGrpSpPr>
        <p:grpSpPr bwMode="auto">
          <a:xfrm>
            <a:off x="0" y="0"/>
            <a:ext cx="685800" cy="6854825"/>
            <a:chOff x="0" y="0"/>
            <a:chExt cx="684" cy="4318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064" name="Group 4"/>
            <p:cNvGrpSpPr/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1065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6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7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8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9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0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1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2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3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4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5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6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7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8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9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0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1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2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3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4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5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6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7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8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9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0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1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2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3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grpSp>
        <p:nvGrpSpPr>
          <p:cNvPr id="1027" name="Group 34"/>
          <p:cNvGrpSpPr/>
          <p:nvPr/>
        </p:nvGrpSpPr>
        <p:grpSpPr bwMode="auto">
          <a:xfrm>
            <a:off x="0" y="0"/>
            <a:ext cx="685800" cy="6854825"/>
            <a:chOff x="0" y="0"/>
            <a:chExt cx="684" cy="4318"/>
          </a:xfrm>
        </p:grpSpPr>
        <p:sp>
          <p:nvSpPr>
            <p:cNvPr id="3107" name="Rectangle 35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033" name="Group 36"/>
            <p:cNvGrpSpPr/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1034" name="Rectangle 37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5" name="Rectangle 38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6" name="Rectangle 39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7" name="Rectangle 40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8" name="Rectangle 41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9" name="Rectangle 42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0" name="Rectangle 43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1" name="Rectangle 44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2" name="Rectangle 45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3" name="Rectangle 46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4" name="Rectangle 47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5" name="Rectangle 48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6" name="Rectangle 49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7" name="Rectangle 50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8" name="Rectangle 51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9" name="Rectangle 52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0" name="Rectangle 53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1" name="Rectangle 54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2" name="Rectangle 55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3" name="Rectangle 56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4" name="Rectangle 57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5" name="Rectangle 58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6" name="Rectangle 59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7" name="Rectangle 60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8" name="Rectangle 61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9" name="Rectangle 62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0" name="Rectangle 63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1" name="Rectangle 64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2" name="Rectangle 65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1029" name="Text Box 67"/>
          <p:cNvSpPr txBox="1">
            <a:spLocks noChangeArrowheads="1"/>
          </p:cNvSpPr>
          <p:nvPr/>
        </p:nvSpPr>
        <p:spPr bwMode="auto">
          <a:xfrm>
            <a:off x="0" y="1143000"/>
            <a:ext cx="533400" cy="366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kumimoji="1" lang="zh-CN" altLang="zh-CN">
              <a:latin typeface="Times New Roman" panose="02020603050405020304" pitchFamily="18" charset="0"/>
            </a:endParaRPr>
          </a:p>
        </p:txBody>
      </p:sp>
      <p:sp>
        <p:nvSpPr>
          <p:cNvPr id="1030" name="Text Box 68"/>
          <p:cNvSpPr txBox="1">
            <a:spLocks noChangeArrowheads="1"/>
          </p:cNvSpPr>
          <p:nvPr/>
        </p:nvSpPr>
        <p:spPr bwMode="auto">
          <a:xfrm>
            <a:off x="152400" y="1066800"/>
            <a:ext cx="381000" cy="452431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zh-CN" altLang="en-US" dirty="0">
                <a:solidFill>
                  <a:srgbClr val="33CCFF"/>
                </a:solidFill>
                <a:latin typeface="Times New Roman" panose="02020603050405020304" pitchFamily="18" charset="0"/>
                <a:ea typeface="仿宋_GB2312" pitchFamily="49" charset="-122"/>
              </a:rPr>
              <a:t>东南大学专业技术职务晋升成果介绍</a:t>
            </a:r>
            <a:endParaRPr kumimoji="1" lang="en-US" altLang="zh-CN" dirty="0">
              <a:solidFill>
                <a:srgbClr val="33CCFF"/>
              </a:solidFill>
              <a:latin typeface="Times New Roman" panose="02020603050405020304" pitchFamily="18" charset="0"/>
              <a:ea typeface="仿宋_GB2312" pitchFamily="49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u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t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4724400"/>
            <a:ext cx="6565900" cy="1139825"/>
          </a:xfr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algn="ctr" eaLnBrk="1" hangingPunct="1">
              <a:defRPr/>
            </a:pPr>
            <a:r>
              <a:rPr kumimoji="0"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自动化学院</a:t>
            </a:r>
            <a:br>
              <a:rPr kumimoji="0"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</a:br>
            <a:endParaRPr kumimoji="0"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08400" y="3429000"/>
            <a:ext cx="2089150" cy="685800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kumimoji="0" lang="zh-CN" altLang="en-US" sz="4000" dirty="0">
                <a:solidFill>
                  <a:srgbClr val="FFCC00"/>
                </a:solidFill>
                <a:effectLst/>
                <a:ea typeface="黑体" panose="02010609060101010101" pitchFamily="2" charset="-122"/>
              </a:rPr>
              <a:t>王翔宇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754063" y="1557338"/>
            <a:ext cx="8389937" cy="61619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3400" b="1" dirty="0">
                <a:latin typeface="黑体" panose="02010609060101010101" pitchFamily="2" charset="-122"/>
                <a:ea typeface="黑体" panose="02010609060101010101" pitchFamily="2" charset="-122"/>
              </a:rPr>
              <a:t>专业技术岗 教授 申报</a:t>
            </a:r>
            <a:endParaRPr kumimoji="1" lang="en-US" altLang="zh-CN" sz="3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827088" y="116885"/>
            <a:ext cx="6913562" cy="4603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anose="02020603050405020304" pitchFamily="18" charset="0"/>
              </a:rPr>
              <a:t>王翔宇</a:t>
            </a:r>
            <a:r>
              <a:rPr lang="en-US" altLang="zh-CN" sz="2400" dirty="0">
                <a:solidFill>
                  <a:srgbClr val="FFCC00"/>
                </a:solidFill>
                <a:latin typeface="Times New Roman" panose="02020603050405020304" pitchFamily="18" charset="0"/>
              </a:rPr>
              <a:t>    </a:t>
            </a:r>
            <a:r>
              <a:rPr lang="zh-CN" altLang="en-US" sz="2400" dirty="0">
                <a:solidFill>
                  <a:srgbClr val="FFCC00"/>
                </a:solidFill>
                <a:latin typeface="Times New Roman" panose="02020603050405020304" pitchFamily="18" charset="0"/>
              </a:rPr>
              <a:t>自动化学院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            简     历</a:t>
            </a:r>
          </a:p>
        </p:txBody>
      </p:sp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683821" y="843478"/>
            <a:ext cx="8498840" cy="6329938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algn="just">
              <a:lnSpc>
                <a:spcPct val="120000"/>
              </a:lnSpc>
              <a:spcBef>
                <a:spcPts val="0"/>
              </a:spcBef>
              <a:spcAft>
                <a:spcPts val="50"/>
              </a:spcAft>
              <a:buFont typeface="Wingdings" panose="05000000000000000000" charset="0"/>
              <a:buChar char="Ø"/>
            </a:pPr>
            <a:r>
              <a:rPr kumimoji="1" lang="zh-CN" alt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  <a:sym typeface="+mn-ea"/>
              </a:rPr>
              <a:t>教育经历</a:t>
            </a:r>
          </a:p>
          <a:p>
            <a:pPr algn="just">
              <a:lnSpc>
                <a:spcPct val="135000"/>
              </a:lnSpc>
              <a:spcBef>
                <a:spcPts val="0"/>
              </a:spcBef>
            </a:pP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2009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.09 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~ 2014 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.06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   东南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大学自动化学院，控制理论与控制工程，工学</a:t>
            </a:r>
            <a:endParaRPr kumimoji="1" lang="en-US" altLang="zh-CN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 algn="just">
              <a:lnSpc>
                <a:spcPct val="135000"/>
              </a:lnSpc>
              <a:spcBef>
                <a:spcPts val="0"/>
              </a:spcBef>
            </a:pP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                                博士(免研、导师：李世华教授、硕博连读、校优博)</a:t>
            </a:r>
            <a:endParaRPr kumimoji="1" lang="zh-CN" altLang="en-US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algn="just">
              <a:lnSpc>
                <a:spcPct val="135000"/>
              </a:lnSpc>
              <a:spcBef>
                <a:spcPts val="0"/>
              </a:spcBef>
              <a:spcAft>
                <a:spcPts val="200"/>
              </a:spcAft>
            </a:pP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2005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.08 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~ 2009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.06    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东南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大学数学系，应用数学，理学学士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(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校优毕设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)</a:t>
            </a:r>
            <a:endParaRPr kumimoji="1" lang="zh-CN" altLang="en-US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 algn="just" eaLnBrk="1" hangingPunct="1">
              <a:lnSpc>
                <a:spcPct val="120000"/>
              </a:lnSpc>
              <a:spcBef>
                <a:spcPts val="0"/>
              </a:spcBef>
              <a:spcAft>
                <a:spcPts val="50"/>
              </a:spcAft>
              <a:buClrTx/>
              <a:buSzTx/>
              <a:buFont typeface="Wingdings" panose="05000000000000000000" charset="0"/>
              <a:buChar char="Ø"/>
              <a:tabLst>
                <a:tab pos="2147570" algn="l"/>
              </a:tabLst>
            </a:pPr>
            <a:r>
              <a:rPr kumimoji="1" lang="zh-CN" alt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工作经历</a:t>
            </a:r>
            <a:r>
              <a:rPr kumimoji="1" lang="en-US" altLang="zh-CN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(</a:t>
            </a:r>
            <a:r>
              <a:rPr kumimoji="1" lang="zh-CN" alt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任副教授</a:t>
            </a:r>
            <a:r>
              <a:rPr kumimoji="1" lang="en-US" altLang="zh-CN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4</a:t>
            </a:r>
            <a:r>
              <a:rPr kumimoji="1" lang="zh-CN" alt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年</a:t>
            </a:r>
            <a:r>
              <a:rPr kumimoji="1" lang="en-US" altLang="zh-CN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)</a:t>
            </a:r>
            <a:endParaRPr kumimoji="1" lang="zh-CN" altLang="en-US" sz="2400" b="1" dirty="0">
              <a:solidFill>
                <a:schemeClr val="tx2">
                  <a:lumMod val="60000"/>
                  <a:lumOff val="40000"/>
                </a:schemeClr>
              </a:solidFill>
              <a:latin typeface="+mj-ea"/>
              <a:ea typeface="+mj-ea"/>
              <a:sym typeface="Symbol" panose="05050102010706020507" pitchFamily="18" charset="2"/>
            </a:endParaRPr>
          </a:p>
          <a:p>
            <a:pPr algn="just" eaLnBrk="1" hangingPunct="1">
              <a:lnSpc>
                <a:spcPct val="135000"/>
              </a:lnSpc>
            </a:pP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2019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.07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~ 至今        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东南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大学自动化学院，副教授、博导  </a:t>
            </a:r>
            <a:r>
              <a:rPr kumimoji="1" lang="en-US" altLang="zh-CN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2020</a:t>
            </a:r>
            <a:r>
              <a:rPr kumimoji="1" lang="zh-CN" altLang="en-US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年度考核优秀</a:t>
            </a:r>
          </a:p>
          <a:p>
            <a:pPr algn="just" eaLnBrk="1" hangingPunct="1">
              <a:lnSpc>
                <a:spcPct val="135000"/>
              </a:lnSpc>
            </a:pP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2017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.04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 ~ 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2019.07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    东南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大学自动化学院，副教授、硕导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(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破格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) </a:t>
            </a:r>
            <a:r>
              <a:rPr kumimoji="1" lang="en-US" altLang="zh-CN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2018</a:t>
            </a:r>
            <a:r>
              <a:rPr kumimoji="1" lang="zh-CN" altLang="en-US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年度考核优秀</a:t>
            </a:r>
          </a:p>
          <a:p>
            <a:pPr algn="just" eaLnBrk="1" hangingPunct="1">
              <a:lnSpc>
                <a:spcPct val="135000"/>
              </a:lnSpc>
            </a:pP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2014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.06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 ~ 2017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.04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    东南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大学自动化学院，讲师</a:t>
            </a:r>
          </a:p>
          <a:p>
            <a:pPr algn="just">
              <a:lnSpc>
                <a:spcPct val="135000"/>
              </a:lnSpc>
            </a:pP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2021.01 ~ 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至今        东南大学自动化学院，青工委副主任、控制学科教工党支部委员</a:t>
            </a:r>
            <a:endParaRPr kumimoji="1" lang="en-US" altLang="zh-CN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 algn="just">
              <a:lnSpc>
                <a:spcPct val="135000"/>
              </a:lnSpc>
            </a:pP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2019.06 ~ 2020.09    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东南大学自动化学院，学术委员会秘书</a:t>
            </a:r>
          </a:p>
          <a:p>
            <a:pPr algn="just" eaLnBrk="1" hangingPunct="1">
              <a:lnSpc>
                <a:spcPct val="135000"/>
              </a:lnSpc>
            </a:pP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2014.06 ~ 2018.05    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东南大学仪器科学与工程学院，博士后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(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合作导师：宋爱国教授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)</a:t>
            </a:r>
          </a:p>
          <a:p>
            <a:pPr algn="just">
              <a:lnSpc>
                <a:spcPct val="135000"/>
              </a:lnSpc>
            </a:pP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201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6.01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 ~ 201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9.12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   先后访问香港大学，美国德州大学，韩国岭南大学，</a:t>
            </a:r>
            <a:endParaRPr kumimoji="1" lang="en-US" altLang="zh-CN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 algn="just">
              <a:lnSpc>
                <a:spcPct val="135000"/>
              </a:lnSpc>
            </a:pP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                                澳大利亚西悉尼大学、皇家墨尔本理工大学进行合作研究</a:t>
            </a:r>
            <a:endParaRPr kumimoji="1" lang="en-US" altLang="zh-CN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 algn="just" eaLnBrk="1" hangingPunct="1">
              <a:lnSpc>
                <a:spcPct val="135000"/>
              </a:lnSpc>
            </a:pP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2014.06 ~ 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至今        省自动化学会秘书、学术工委会秘书长、组织工委会副秘书长</a:t>
            </a:r>
            <a:endParaRPr kumimoji="1" lang="en-US" altLang="zh-CN" b="1" dirty="0">
              <a:latin typeface="华文宋体" panose="02010600040101010101" pitchFamily="2" charset="-122"/>
              <a:ea typeface="华文宋体" panose="02010600040101010101" pitchFamily="2" charset="-122"/>
              <a:sym typeface="+mn-ea"/>
            </a:endParaRPr>
          </a:p>
          <a:p>
            <a:pPr eaLnBrk="1" hangingPunct="1"/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            </a:t>
            </a:r>
          </a:p>
          <a:p>
            <a:pPr>
              <a:spcBef>
                <a:spcPct val="20000"/>
              </a:spcBef>
            </a:pP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83821" y="5877272"/>
            <a:ext cx="8209155" cy="0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827088" y="44624"/>
            <a:ext cx="7705352" cy="4603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anose="02020603050405020304" pitchFamily="18" charset="0"/>
              </a:rPr>
              <a:t>王翔宇</a:t>
            </a:r>
            <a:r>
              <a:rPr lang="en-US" altLang="zh-CN" sz="2400" dirty="0">
                <a:solidFill>
                  <a:srgbClr val="FFCC00"/>
                </a:solidFill>
                <a:latin typeface="Times New Roman" panose="02020603050405020304" pitchFamily="18" charset="0"/>
              </a:rPr>
              <a:t>    </a:t>
            </a:r>
            <a:r>
              <a:rPr lang="zh-CN" altLang="en-US" sz="2400" dirty="0">
                <a:solidFill>
                  <a:srgbClr val="FFCC00"/>
                </a:solidFill>
                <a:latin typeface="Times New Roman" panose="02020603050405020304" pitchFamily="18" charset="0"/>
              </a:rPr>
              <a:t>自动化学院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            任现职以来教学工作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39230" y="476672"/>
            <a:ext cx="8325258" cy="6432530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algn="just">
              <a:lnSpc>
                <a:spcPct val="120000"/>
              </a:lnSpc>
              <a:spcBef>
                <a:spcPts val="0"/>
              </a:spcBef>
              <a:spcAft>
                <a:spcPts val="50"/>
              </a:spcAft>
              <a:buClrTx/>
              <a:buSzTx/>
              <a:buFont typeface="Wingdings" panose="05000000000000000000" charset="0"/>
              <a:buChar char="Ø"/>
            </a:pPr>
            <a:r>
              <a:rPr kumimoji="1" lang="zh-CN" alt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本科教学 (自动化和机器人工程专业)</a:t>
            </a:r>
          </a:p>
          <a:p>
            <a:pPr algn="just">
              <a:lnSpc>
                <a:spcPct val="112000"/>
              </a:lnSpc>
              <a:spcBef>
                <a:spcPts val="0"/>
              </a:spcBef>
            </a:pP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    讲授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门本科生课程。专业课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《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多机器人系统建模与分析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》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，</a:t>
            </a:r>
            <a:r>
              <a:rPr kumimoji="1" lang="zh-CN" altLang="en-US" sz="185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获“课程思政”校级示范课改革试点项目立项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，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24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学时，授课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3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次，评教成绩长期排名全院</a:t>
            </a:r>
            <a:r>
              <a:rPr kumimoji="1" lang="zh-CN" altLang="en-US" sz="185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前</a:t>
            </a:r>
            <a:r>
              <a:rPr kumimoji="1" lang="en-US" altLang="zh-CN" sz="185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10%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，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19-20-3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学期</a:t>
            </a:r>
            <a:r>
              <a:rPr kumimoji="1" lang="zh-CN" altLang="en-US" sz="185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排名</a:t>
            </a:r>
            <a:r>
              <a:rPr kumimoji="1" lang="en-US" altLang="zh-CN" sz="185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3/49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；</a:t>
            </a:r>
            <a:endParaRPr kumimoji="1" lang="en-US" altLang="zh-CN" sz="185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algn="just">
              <a:lnSpc>
                <a:spcPct val="112000"/>
              </a:lnSpc>
              <a:spcBef>
                <a:spcPts val="0"/>
              </a:spcBef>
            </a:pP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    基础课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《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概率论与数理统计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》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，</a:t>
            </a:r>
            <a:r>
              <a:rPr kumimoji="1" lang="en-US" altLang="zh-CN" sz="185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2017</a:t>
            </a:r>
            <a:r>
              <a:rPr kumimoji="1" lang="zh-CN" altLang="en-US" sz="185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获校授课竞赛三等奖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，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48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学时，授课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5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次，评教成绩长期排名全院</a:t>
            </a:r>
            <a:r>
              <a:rPr kumimoji="1" lang="zh-CN" altLang="en-US" sz="185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前</a:t>
            </a:r>
            <a:r>
              <a:rPr kumimoji="1" lang="en-US" altLang="zh-CN" sz="185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25%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，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20-21-1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学期</a:t>
            </a:r>
            <a:r>
              <a:rPr kumimoji="1" lang="zh-CN" altLang="en-US" sz="185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排名</a:t>
            </a:r>
            <a:r>
              <a:rPr kumimoji="1" lang="en-US" altLang="zh-CN" sz="185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5/57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，19-20-3学期疫情期间，获评学院本科线上教学优良课程重点推荐课程，获院级教改项目资助；</a:t>
            </a:r>
            <a:endParaRPr kumimoji="1" lang="en-US" altLang="zh-CN" sz="185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algn="just">
              <a:lnSpc>
                <a:spcPct val="112000"/>
              </a:lnSpc>
              <a:spcBef>
                <a:spcPts val="0"/>
              </a:spcBef>
            </a:pP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    </a:t>
            </a:r>
            <a:r>
              <a:rPr kumimoji="1" lang="en-US" altLang="zh-CN" sz="185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2019</a:t>
            </a:r>
            <a:r>
              <a:rPr kumimoji="1" lang="zh-CN" altLang="en-US" sz="185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入选江苏高校“青蓝工程”优秀青年骨干教师培养对象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；年均授课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72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学时，在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《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电气电子教学学报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》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发表教一作改论文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篇，以第一参与人参与教育部产学合作协同育人项目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项。</a:t>
            </a:r>
            <a:endParaRPr kumimoji="1" lang="en-US" altLang="zh-CN" sz="185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spcAft>
                <a:spcPts val="50"/>
              </a:spcAft>
              <a:buClrTx/>
              <a:buSzTx/>
              <a:buFont typeface="Wingdings" panose="05000000000000000000" charset="0"/>
              <a:buChar char="Ø"/>
              <a:tabLst>
                <a:tab pos="2147570" algn="l"/>
              </a:tabLst>
            </a:pPr>
            <a:r>
              <a:rPr kumimoji="1" lang="zh-CN" alt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学生培养 (研究生和本科生培养)</a:t>
            </a:r>
          </a:p>
          <a:p>
            <a:pPr>
              <a:lnSpc>
                <a:spcPct val="112000"/>
              </a:lnSpc>
              <a:spcBef>
                <a:spcPts val="0"/>
              </a:spcBef>
            </a:pP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   </a:t>
            </a:r>
            <a:r>
              <a:rPr kumimoji="1" lang="zh-CN" altLang="en-US" sz="185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指导博士生</a:t>
            </a:r>
            <a:r>
              <a:rPr kumimoji="1" lang="en-US" altLang="zh-CN" sz="185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3</a:t>
            </a:r>
            <a:r>
              <a:rPr kumimoji="1" lang="zh-CN" altLang="en-US" sz="185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人、硕士生</a:t>
            </a:r>
            <a:r>
              <a:rPr kumimoji="1" lang="en-US" altLang="zh-CN" sz="185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10</a:t>
            </a:r>
            <a:r>
              <a:rPr kumimoji="1" lang="zh-CN" altLang="en-US" sz="185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人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，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2021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年新招收博士生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3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人、硕士生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5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人</a:t>
            </a:r>
            <a:endParaRPr kumimoji="1" lang="en-US" altLang="zh-CN" sz="185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lnSpc>
                <a:spcPct val="112000"/>
              </a:lnSpc>
              <a:spcBef>
                <a:spcPts val="0"/>
              </a:spcBef>
            </a:pP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   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作为副导师联合指导博士生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3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人、硕士生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3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人</a:t>
            </a:r>
            <a:endParaRPr kumimoji="1" lang="en-US" altLang="zh-CN" sz="185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lnSpc>
                <a:spcPct val="112000"/>
              </a:lnSpc>
              <a:spcBef>
                <a:spcPts val="0"/>
              </a:spcBef>
            </a:pP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   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作为副导师联合指导硕士生</a:t>
            </a:r>
            <a:r>
              <a:rPr kumimoji="1" lang="en-US" altLang="zh-CN" sz="185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2</a:t>
            </a:r>
            <a:r>
              <a:rPr kumimoji="1" lang="zh-CN" altLang="en-US" sz="185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人获江苏省、东南大学优硕论文</a:t>
            </a:r>
            <a:r>
              <a:rPr kumimoji="1" lang="en-US" altLang="zh-CN" sz="185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(2018</a:t>
            </a:r>
            <a:r>
              <a:rPr kumimoji="1" lang="zh-CN" altLang="en-US" sz="185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、</a:t>
            </a:r>
            <a:r>
              <a:rPr kumimoji="1" lang="en-US" altLang="zh-CN" sz="185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2020)</a:t>
            </a:r>
          </a:p>
          <a:p>
            <a:pPr>
              <a:lnSpc>
                <a:spcPct val="112000"/>
              </a:lnSpc>
              <a:spcBef>
                <a:spcPts val="0"/>
              </a:spcBef>
            </a:pP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   多名研究生获</a:t>
            </a:r>
            <a:r>
              <a:rPr kumimoji="1" lang="en-US" altLang="zh-CN" sz="1850" b="1" dirty="0" err="1">
                <a:latin typeface="华文宋体" panose="02010600040101010101" pitchFamily="2" charset="-122"/>
                <a:ea typeface="华文宋体" panose="02010600040101010101" pitchFamily="2" charset="-122"/>
              </a:rPr>
              <a:t>省科研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实践</a:t>
            </a:r>
            <a:r>
              <a:rPr kumimoji="1" lang="en-US" altLang="zh-CN" sz="1850" b="1" dirty="0" err="1">
                <a:latin typeface="华文宋体" panose="02010600040101010101" pitchFamily="2" charset="-122"/>
                <a:ea typeface="华文宋体" panose="02010600040101010101" pitchFamily="2" charset="-122"/>
              </a:rPr>
              <a:t>创新计划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、校博士新生奖、国家奖学金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(2017-2020)</a:t>
            </a:r>
          </a:p>
          <a:p>
            <a:pPr>
              <a:lnSpc>
                <a:spcPct val="112000"/>
              </a:lnSpc>
              <a:spcBef>
                <a:spcPts val="0"/>
              </a:spcBef>
            </a:pP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   联合指导研究生获</a:t>
            </a:r>
            <a:r>
              <a:rPr kumimoji="1" lang="zh-CN" altLang="en-US" sz="185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第六届江苏省互联网</a:t>
            </a:r>
            <a:r>
              <a:rPr kumimoji="1" lang="en-US" altLang="zh-CN" sz="185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+</a:t>
            </a:r>
            <a:r>
              <a:rPr kumimoji="1" lang="zh-CN" altLang="en-US" sz="185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大学生创新创业大赛二等奖</a:t>
            </a:r>
            <a:r>
              <a:rPr kumimoji="1" lang="en-US" altLang="zh-CN" sz="185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(2020)</a:t>
            </a:r>
          </a:p>
          <a:p>
            <a:pPr>
              <a:lnSpc>
                <a:spcPct val="112000"/>
              </a:lnSpc>
              <a:spcBef>
                <a:spcPts val="0"/>
              </a:spcBef>
            </a:pP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   指导本科生毕设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5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人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，获</a:t>
            </a:r>
            <a:r>
              <a:rPr kumimoji="1" lang="zh-CN" altLang="en-US" sz="185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校优秀毕设</a:t>
            </a:r>
            <a:r>
              <a:rPr kumimoji="1" lang="en-US" altLang="zh-CN" sz="185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1</a:t>
            </a:r>
            <a:r>
              <a:rPr kumimoji="1" lang="zh-CN" altLang="en-US" sz="185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人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(2019)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，指导校优秀团队毕设培育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项</a:t>
            </a:r>
            <a:endParaRPr kumimoji="1" lang="en-US" altLang="zh-CN" sz="185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lnSpc>
                <a:spcPct val="112000"/>
              </a:lnSpc>
              <a:spcBef>
                <a:spcPts val="0"/>
              </a:spcBef>
            </a:pP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   担任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2015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级自动化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班班主任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(2015-2019)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、作为本科生导师指导学生</a:t>
            </a:r>
            <a:r>
              <a:rPr kumimoji="1" lang="en-US" altLang="zh-CN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4</a:t>
            </a:r>
            <a:r>
              <a:rPr kumimoji="1" lang="zh-CN" altLang="en-US" sz="18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人</a:t>
            </a:r>
            <a:endParaRPr kumimoji="1" lang="en-US" altLang="zh-CN" sz="185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kumimoji="1" lang="en-US" altLang="zh-CN" sz="19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 </a:t>
            </a:r>
            <a:r>
              <a:rPr kumimoji="1" lang="en-US" altLang="zh-CN" sz="195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 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BAB78B4-0586-4F87-902C-8EBFE167286A}"/>
              </a:ext>
            </a:extLst>
          </p:cNvPr>
          <p:cNvGrpSpPr/>
          <p:nvPr/>
        </p:nvGrpSpPr>
        <p:grpSpPr>
          <a:xfrm>
            <a:off x="755576" y="4437112"/>
            <a:ext cx="8335116" cy="2298056"/>
            <a:chOff x="736876" y="4437112"/>
            <a:chExt cx="8335116" cy="2298056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119E7A0F-BE86-4021-BFB7-5E1FB22AAB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9752" y="4437112"/>
              <a:ext cx="1600635" cy="2298056"/>
            </a:xfrm>
            <a:prstGeom prst="rect">
              <a:avLst/>
            </a:prstGeom>
            <a:ln w="25400">
              <a:solidFill>
                <a:srgbClr val="FFFF66"/>
              </a:solidFill>
            </a:ln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87E89629-6BAF-44C5-BF2D-B484FC2359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9424" y="4857269"/>
              <a:ext cx="2478295" cy="1791127"/>
            </a:xfrm>
            <a:prstGeom prst="rect">
              <a:avLst/>
            </a:prstGeom>
            <a:ln w="25400">
              <a:solidFill>
                <a:srgbClr val="FFFF66"/>
              </a:solidFill>
            </a:ln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3B462B59-2BEE-45FF-A8DE-C8B0CC39D6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6876" y="4437112"/>
              <a:ext cx="1602876" cy="2298056"/>
            </a:xfrm>
            <a:prstGeom prst="rect">
              <a:avLst/>
            </a:prstGeom>
            <a:ln w="25400">
              <a:solidFill>
                <a:srgbClr val="FFFF66"/>
              </a:solidFill>
            </a:ln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C0184616-AA1D-4443-89D8-6B6F3A92373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7900" y="4848760"/>
              <a:ext cx="2584092" cy="1799636"/>
            </a:xfrm>
            <a:prstGeom prst="rect">
              <a:avLst/>
            </a:prstGeom>
            <a:ln w="25400">
              <a:solidFill>
                <a:srgbClr val="FFFF66"/>
              </a:solidFill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817563" y="44624"/>
            <a:ext cx="7993384" cy="4616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anose="02020603050405020304" pitchFamily="18" charset="0"/>
              </a:rPr>
              <a:t>王翔宇</a:t>
            </a:r>
            <a:r>
              <a:rPr lang="en-US" altLang="zh-CN" sz="2400" dirty="0">
                <a:solidFill>
                  <a:srgbClr val="FFCC00"/>
                </a:solidFill>
                <a:latin typeface="Times New Roman" panose="02020603050405020304" pitchFamily="18" charset="0"/>
              </a:rPr>
              <a:t>    </a:t>
            </a:r>
            <a:r>
              <a:rPr lang="zh-CN" altLang="en-US" sz="2400" dirty="0">
                <a:solidFill>
                  <a:srgbClr val="FFCC00"/>
                </a:solidFill>
                <a:latin typeface="Times New Roman" panose="02020603050405020304" pitchFamily="18" charset="0"/>
              </a:rPr>
              <a:t>自动化学院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            任现职以来科研工作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83568" y="2636912"/>
            <a:ext cx="8563545" cy="5134162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zh-CN" altLang="en-US" sz="22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任副教授以来作为负责人承担的主要科研项目</a:t>
            </a:r>
            <a:endParaRPr lang="en-US" altLang="zh-CN" sz="22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1. </a:t>
            </a:r>
            <a:r>
              <a:rPr kumimoji="1" lang="zh-CN" altLang="en-US" sz="160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国家自然科学基金面上项目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(</a:t>
            </a:r>
            <a:r>
              <a:rPr kumimoji="1" lang="zh-CN" altLang="en-US" sz="160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国家级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，经费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63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万，到款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63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万，含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21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年到款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12.6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万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2. </a:t>
            </a:r>
            <a:r>
              <a:rPr kumimoji="1" lang="zh-CN" altLang="en-US" sz="160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江苏省自然科学基金优秀青年基金项目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(</a:t>
            </a:r>
            <a:r>
              <a:rPr kumimoji="1" lang="zh-CN" altLang="en-US" sz="160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省部级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，经费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50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万，到款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50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万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3. 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航空科学基金项目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(</a:t>
            </a:r>
            <a:r>
              <a:rPr kumimoji="1" lang="zh-CN" altLang="en-US" sz="160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省部级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，经费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10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万，到款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8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万，含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21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年到款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4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万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4. </a:t>
            </a:r>
            <a:r>
              <a:rPr kumimoji="1" lang="zh-CN" altLang="en-US" sz="160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东南大学“至善青年学者”</a:t>
            </a:r>
            <a:r>
              <a:rPr kumimoji="1" lang="en-US" altLang="zh-CN" sz="160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A</a:t>
            </a:r>
            <a:r>
              <a:rPr kumimoji="1" lang="zh-CN" altLang="en-US" sz="160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层次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(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经费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30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万，到款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30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万，含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21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年到款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10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万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5. 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共同负责国防科技重点实验室基金项目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(</a:t>
            </a:r>
            <a:r>
              <a:rPr kumimoji="1" lang="zh-CN" altLang="en-US" sz="160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省部级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，经费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15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万，到款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15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万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6. 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共同负责</a:t>
            </a:r>
            <a:r>
              <a:rPr kumimoji="1" lang="en-US" altLang="zh-CN" sz="1600" b="1" dirty="0" err="1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大口径装卸臂目标变动下自动对接系统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(</a:t>
            </a:r>
            <a:r>
              <a:rPr kumimoji="1" sz="1600" b="1" dirty="0" err="1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杰瑞自动化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，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经费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40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万，到款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20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万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kumimoji="1" lang="zh-CN" altLang="en-US" sz="170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联合开发“</a:t>
            </a:r>
            <a:r>
              <a:rPr kumimoji="1" lang="en-US" altLang="zh-CN" sz="170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LNG</a:t>
            </a:r>
            <a:r>
              <a:rPr kumimoji="1" lang="zh-CN" altLang="en-US" sz="170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大口径岸基智能装卸系统”获省工信厅</a:t>
            </a:r>
            <a:r>
              <a:rPr kumimoji="1" lang="en-US" altLang="zh-CN" sz="170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2020</a:t>
            </a:r>
            <a:r>
              <a:rPr kumimoji="1" lang="zh-CN" altLang="en-US" sz="170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年省首台</a:t>
            </a:r>
            <a:r>
              <a:rPr kumimoji="1" lang="en-US" altLang="zh-CN" sz="170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(</a:t>
            </a:r>
            <a:r>
              <a:rPr kumimoji="1" lang="zh-CN" altLang="en-US" sz="170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套</a:t>
            </a:r>
            <a:r>
              <a:rPr kumimoji="1" lang="en-US" altLang="zh-CN" sz="170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)</a:t>
            </a:r>
            <a:r>
              <a:rPr kumimoji="1" lang="zh-CN" altLang="en-US" sz="170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重大装备认定</a:t>
            </a:r>
            <a:endParaRPr kumimoji="1" lang="en-US" altLang="zh-CN" sz="1700" b="1" dirty="0">
              <a:latin typeface="华文宋体" panose="02010600040101010101" pitchFamily="2" charset="-122"/>
              <a:ea typeface="华文宋体" panose="02010600040101010101" pitchFamily="2" charset="-122"/>
              <a:sym typeface="+mn-ea"/>
            </a:endParaRP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7. 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共同负责基于干扰观测器的主动抗干扰控制技术研究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(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航天一院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12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所，经费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25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万，到款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25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万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)</a:t>
            </a:r>
            <a:endParaRPr kumimoji="1" lang="en-US" altLang="zh-CN" sz="1600" b="1" dirty="0">
              <a:solidFill>
                <a:srgbClr val="FFFF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+mn-ea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zh-CN" altLang="en-US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任副教授以来实际到款总经费</a:t>
            </a:r>
            <a:r>
              <a:rPr lang="en-US" altLang="zh-CN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243</a:t>
            </a:r>
            <a:r>
              <a:rPr lang="zh-CN" altLang="en-US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万元，年均到款经费</a:t>
            </a:r>
            <a:r>
              <a:rPr lang="en-US" altLang="zh-CN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60.75</a:t>
            </a:r>
            <a:r>
              <a:rPr lang="zh-CN" altLang="en-US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万元</a:t>
            </a:r>
            <a:endParaRPr lang="en-US" altLang="zh-CN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zh-CN" altLang="en-US" sz="22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作为负责人已完成的主要科研项目</a:t>
            </a:r>
            <a:endParaRPr lang="en-US" altLang="zh-CN" sz="22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1. 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国家自然科学基金青年基金项目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(</a:t>
            </a:r>
            <a:r>
              <a:rPr kumimoji="1" lang="zh-CN" altLang="en-US" sz="160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国家级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，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2015-2018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，经费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24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万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2. 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江苏省自然科学基金青年基金项目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(</a:t>
            </a:r>
            <a:r>
              <a:rPr kumimoji="1" lang="zh-CN" altLang="en-US" sz="160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省部级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，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2015-2018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，经费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万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3. 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中国博士后科学基金特别资助、面上项目一等资助项目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(</a:t>
            </a:r>
            <a:r>
              <a:rPr kumimoji="1" lang="zh-CN" altLang="en-US" sz="160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省部级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，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2015-2018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，经费共</a:t>
            </a:r>
            <a:r>
              <a:rPr kumimoji="1"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23</a:t>
            </a:r>
            <a:r>
              <a:rPr kumimoji="1"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万</a:t>
            </a:r>
            <a:r>
              <a:rPr kumimoji="1" lang="en-US" altLang="zh-CN" sz="163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)</a:t>
            </a: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endParaRPr lang="zh-CN" altLang="en-US" sz="24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>
              <a:spcBef>
                <a:spcPct val="20000"/>
              </a:spcBef>
            </a:pP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 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67249FCD-7F29-4859-BA34-BB2D1D86A3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983" y="553210"/>
            <a:ext cx="4798305" cy="211246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37AB208-2B44-4D1C-93C7-04BCD26A2E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340768"/>
            <a:ext cx="8326437" cy="36657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827088" y="44624"/>
            <a:ext cx="7993384" cy="4616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anose="02020603050405020304" pitchFamily="18" charset="0"/>
              </a:rPr>
              <a:t>王翔宇</a:t>
            </a:r>
            <a:r>
              <a:rPr lang="en-US" altLang="zh-CN" sz="2400" dirty="0">
                <a:solidFill>
                  <a:srgbClr val="FFCC00"/>
                </a:solidFill>
                <a:latin typeface="Times New Roman" panose="02020603050405020304" pitchFamily="18" charset="0"/>
              </a:rPr>
              <a:t>    </a:t>
            </a:r>
            <a:r>
              <a:rPr lang="zh-CN" altLang="en-US" sz="2400" dirty="0">
                <a:solidFill>
                  <a:srgbClr val="FFCC00"/>
                </a:solidFill>
                <a:latin typeface="Times New Roman" panose="02020603050405020304" pitchFamily="18" charset="0"/>
              </a:rPr>
              <a:t>自动化学院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            其他亮点工作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83568" y="556413"/>
            <a:ext cx="8406700" cy="6664197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5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0" eaLnBrk="1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2147570" algn="l"/>
                <a:tab pos="2147570" algn="l"/>
                <a:tab pos="2147570" algn="l"/>
              </a:tabLst>
            </a:pPr>
            <a:r>
              <a:rPr lang="zh-CN" altLang="en-US" sz="215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任副教授以来学术成果</a:t>
            </a:r>
            <a:endParaRPr lang="en-US" altLang="zh-CN" sz="215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  <a:p>
            <a:pPr indent="0" algn="just" eaLnBrk="1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tabLst>
                <a:tab pos="2147570" algn="l"/>
                <a:tab pos="2147570" algn="l"/>
                <a:tab pos="2147570" algn="l"/>
              </a:tabLst>
            </a:pPr>
            <a:r>
              <a:rPr lang="en-US" altLang="zh-CN" sz="163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       </a:t>
            </a:r>
            <a:r>
              <a:rPr lang="zh-CN" altLang="en-US" sz="162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发表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SCI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论文</a:t>
            </a:r>
            <a:r>
              <a:rPr kumimoji="1" lang="en-US" altLang="zh-CN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24</a:t>
            </a:r>
            <a:r>
              <a:rPr kumimoji="1" lang="zh-CN" altLang="en-US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篇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(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检索</a:t>
            </a:r>
            <a:r>
              <a:rPr kumimoji="1" lang="en-US" altLang="zh-CN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22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篇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)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，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一作或通讯</a:t>
            </a:r>
            <a:r>
              <a:rPr kumimoji="1" lang="en-US" altLang="zh-CN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18</a:t>
            </a:r>
            <a:r>
              <a:rPr kumimoji="1" lang="zh-CN" altLang="en-US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篇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(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一作</a:t>
            </a:r>
            <a:r>
              <a:rPr kumimoji="1" lang="en-US" altLang="zh-CN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10</a:t>
            </a:r>
            <a:r>
              <a:rPr kumimoji="1" lang="zh-CN" altLang="en-US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篇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)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，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Google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学术引用超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400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次，</a:t>
            </a:r>
            <a:r>
              <a:rPr kumimoji="1" lang="en-US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WOS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引用超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240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次。一作或通讯</a:t>
            </a:r>
            <a:r>
              <a:rPr kumimoji="1" lang="en-US" altLang="zh-CN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SCI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检索论文</a:t>
            </a:r>
            <a:r>
              <a:rPr kumimoji="1" lang="en-US" altLang="zh-CN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16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篇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，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JCR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一区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10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篇，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一作</a:t>
            </a:r>
            <a:r>
              <a:rPr kumimoji="1" lang="en-US" altLang="zh-CN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9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篇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(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含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2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篇通讯等效一作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1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篇，只计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1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篇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)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，</a:t>
            </a:r>
            <a:r>
              <a:rPr kumimoji="1" lang="zh-CN" altLang="en-US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一作</a:t>
            </a:r>
            <a:r>
              <a:rPr kumimoji="1" lang="zh-CN" altLang="en-US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累计影响因子</a:t>
            </a:r>
            <a:r>
              <a:rPr kumimoji="1" lang="en-US" altLang="zh-CN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57.2</a:t>
            </a:r>
            <a:r>
              <a:rPr kumimoji="1" lang="zh-CN" altLang="en-US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，满足破格申报教授职务条件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。</a:t>
            </a:r>
            <a:r>
              <a:rPr kumimoji="1" lang="en-US" altLang="zh-CN" sz="1620" b="1" dirty="0" err="1">
                <a:latin typeface="华文宋体" panose="02010600040101010101" pitchFamily="2" charset="-122"/>
                <a:ea typeface="华文宋体" panose="02010600040101010101" pitchFamily="2" charset="-122"/>
              </a:rPr>
              <a:t>Automatica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、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IEEE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TAC/TCYB/TNNLS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等</a:t>
            </a:r>
            <a:r>
              <a:rPr kumimoji="1" lang="zh-CN" altLang="en-US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顶刊论文</a:t>
            </a:r>
            <a:r>
              <a:rPr kumimoji="1" lang="en-US" altLang="zh-CN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8</a:t>
            </a:r>
            <a:r>
              <a:rPr kumimoji="1" lang="zh-CN" altLang="en-US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篇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(7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篇一作、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篇通讯，常文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6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篇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)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，含控制类</a:t>
            </a:r>
            <a:r>
              <a:rPr kumimoji="1" lang="en-US" altLang="zh-CN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Top2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顶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+mn-ea"/>
              </a:rPr>
              <a:t>刊</a:t>
            </a:r>
            <a:r>
              <a:rPr kumimoji="1" lang="en-US" altLang="zh-CN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IEEE TAC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、</a:t>
            </a:r>
            <a:r>
              <a:rPr kumimoji="1" lang="en-US" altLang="zh-CN" sz="1620" b="1" dirty="0" err="1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Automatica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一作论文</a:t>
            </a:r>
            <a:r>
              <a:rPr kumimoji="1" lang="en-US" altLang="zh-CN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3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篇</a:t>
            </a:r>
            <a:r>
              <a:rPr kumimoji="1" lang="en-US" altLang="zh-CN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(TAC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常文</a:t>
            </a:r>
            <a:r>
              <a:rPr kumimoji="1" lang="en-US" altLang="zh-CN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篇，为东大控制学科和学院近</a:t>
            </a:r>
            <a:r>
              <a:rPr kumimoji="1" lang="en-US" altLang="zh-CN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5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年首篇</a:t>
            </a:r>
            <a:r>
              <a:rPr kumimoji="1" lang="en-US" altLang="zh-CN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)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；参编中文专著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(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待出版，排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2)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和英文编著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(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已出版，排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5)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各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部；申请发明专利</a:t>
            </a:r>
            <a:r>
              <a:rPr kumimoji="1" lang="en-US" altLang="zh-CN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12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件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(</a:t>
            </a:r>
            <a:r>
              <a:rPr kumimoji="1" lang="en-US" altLang="zh-CN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7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件排</a:t>
            </a:r>
            <a:r>
              <a:rPr kumimoji="1" lang="en-US" altLang="zh-CN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)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，授权</a:t>
            </a:r>
            <a:r>
              <a:rPr kumimoji="1" lang="en-US" altLang="zh-CN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4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件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。</a:t>
            </a:r>
            <a:endParaRPr kumimoji="1" lang="en-US" altLang="zh-CN" sz="162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0" eaLnBrk="1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2147570" algn="l"/>
                <a:tab pos="2147570" algn="l"/>
                <a:tab pos="2147570" algn="l"/>
              </a:tabLst>
            </a:pPr>
            <a:r>
              <a:rPr lang="zh-CN" altLang="en-US" sz="215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人才计划、获奖和学术任职</a:t>
            </a:r>
            <a:endParaRPr lang="en-US" altLang="zh-CN" sz="215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  <a:p>
            <a:pPr indent="0" algn="just" eaLnBrk="1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tabLst>
                <a:tab pos="2147570" algn="l"/>
                <a:tab pos="2147570" algn="l"/>
                <a:tab pos="2147570" algn="l"/>
              </a:tabLst>
            </a:pPr>
            <a:r>
              <a:rPr lang="en-US" altLang="zh-CN" sz="162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       </a:t>
            </a:r>
            <a:r>
              <a:rPr lang="zh-CN" altLang="en-US" sz="1620" b="1" u="sng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人才计划和获奖</a:t>
            </a:r>
            <a:r>
              <a:rPr lang="zh-CN" altLang="en-US" sz="162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：</a:t>
            </a:r>
            <a:r>
              <a:rPr kumimoji="1" lang="zh-CN" altLang="en-US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省优青、“青蓝工程”优秀青年骨干教师、东大“至善青年学者”</a:t>
            </a:r>
            <a:r>
              <a:rPr kumimoji="1" lang="en-US" altLang="zh-CN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A</a:t>
            </a:r>
            <a:r>
              <a:rPr kumimoji="1" lang="zh-CN" altLang="en-US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层次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(2018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、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19)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；</a:t>
            </a:r>
            <a:r>
              <a:rPr kumimoji="1" lang="zh-CN" altLang="en-US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山东省高校科技奖一等奖</a:t>
            </a:r>
            <a:r>
              <a:rPr kumimoji="1" lang="en-US" altLang="zh-CN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(</a:t>
            </a:r>
            <a:r>
              <a:rPr kumimoji="1" lang="zh-CN" altLang="en-US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排</a:t>
            </a:r>
            <a:r>
              <a:rPr kumimoji="1" lang="en-US" altLang="zh-CN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3</a:t>
            </a:r>
            <a:r>
              <a:rPr kumimoji="1" lang="zh-CN" altLang="en-US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，校内排</a:t>
            </a:r>
            <a:r>
              <a:rPr kumimoji="1" lang="en-US" altLang="zh-CN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，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2018</a:t>
            </a:r>
            <a:r>
              <a:rPr kumimoji="1" lang="en-US" altLang="zh-CN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)</a:t>
            </a:r>
            <a:r>
              <a:rPr kumimoji="1" 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；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省科协青年托举人才、省“三区”人才、“双创计划”科技副总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(2018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、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19)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；省自动化学会“先进工作者”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(2019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、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20)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。</a:t>
            </a:r>
            <a:endParaRPr kumimoji="1" lang="en-US" altLang="zh-CN" sz="162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indent="0" algn="just" eaLnBrk="1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tabLst>
                <a:tab pos="2147570" algn="l"/>
                <a:tab pos="2147570" algn="l"/>
                <a:tab pos="2147570" algn="l"/>
              </a:tabLst>
            </a:pP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    </a:t>
            </a:r>
            <a:r>
              <a:rPr lang="zh-CN" altLang="en-US" sz="1620" b="1" u="sng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学术任职</a:t>
            </a:r>
            <a:r>
              <a:rPr lang="zh-CN" altLang="en-US" sz="162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：</a:t>
            </a:r>
            <a:r>
              <a:rPr kumimoji="1" lang="en-US" altLang="zh-CN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JCR</a:t>
            </a:r>
            <a:r>
              <a:rPr kumimoji="1" lang="zh-CN" altLang="en-US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二区控制类著名</a:t>
            </a:r>
            <a:r>
              <a:rPr kumimoji="1" lang="en-US" altLang="zh-CN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SCI</a:t>
            </a:r>
            <a:r>
              <a:rPr kumimoji="1" lang="zh-CN" altLang="en-US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期刊</a:t>
            </a:r>
            <a:r>
              <a:rPr kumimoji="1" lang="en-US" altLang="zh-CN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IET Control Theory and Applications</a:t>
            </a:r>
            <a:r>
              <a:rPr kumimoji="1" lang="zh-CN" altLang="en-US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副编辑</a:t>
            </a:r>
            <a:r>
              <a:rPr kumimoji="1" lang="en-US" altLang="zh-CN" sz="162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(Associate Editor)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；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IEEE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高级会员；省自动化学会学术工委会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秘书长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、组织工委会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副秘书长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；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2019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自抗扰控制顶会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IEEE 13th Workshop on ADRC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组委会主席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，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2017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工业电子顶会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IECON 2017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共同出版主席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，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2017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中国自动化学会华东六省一市学术年会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出版主席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，常任江苏省自动化学术年会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出版主席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和组委会委员。作会议或论坛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主题报告</a:t>
            </a:r>
            <a:r>
              <a:rPr kumimoji="1" lang="en-US" altLang="zh-CN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3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次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，组织会议和论坛十余次。</a:t>
            </a:r>
            <a:endParaRPr kumimoji="1" lang="en-US" altLang="zh-CN" sz="162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0" eaLnBrk="1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2147570" algn="l"/>
                <a:tab pos="2147570" algn="l"/>
                <a:tab pos="2147570" algn="l"/>
              </a:tabLst>
            </a:pPr>
            <a:r>
              <a:rPr lang="zh-CN" altLang="en-US" sz="215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成果转化和服务</a:t>
            </a:r>
            <a:endParaRPr lang="en-US" altLang="zh-CN" sz="215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  <a:p>
            <a:pPr algn="just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tabLst>
                <a:tab pos="2147570" algn="l"/>
                <a:tab pos="2147570" algn="l"/>
                <a:tab pos="2147570" algn="l"/>
              </a:tabLst>
            </a:pPr>
            <a:r>
              <a:rPr lang="en-US" altLang="zh-CN" sz="17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    </a:t>
            </a:r>
            <a:r>
              <a:rPr lang="zh-CN" altLang="en-US" sz="17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  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作为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机电系统控制实验室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(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主任为李世华教授</a:t>
            </a: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)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骨干成员，主持和参与多项企业项目，研究装卸臂、高速飞行器、变流器等系统的先进控制技术，提升了产品性能，产生了效益。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联合开发“</a:t>
            </a:r>
            <a:r>
              <a:rPr kumimoji="1" lang="en-US" altLang="zh-CN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LNG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大口径岸基智能装卸系统”获省工信厅</a:t>
            </a:r>
            <a:r>
              <a:rPr kumimoji="1" lang="en-US" altLang="zh-CN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2020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年省首台</a:t>
            </a:r>
            <a:r>
              <a:rPr kumimoji="1" lang="en-US" altLang="zh-CN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(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套</a:t>
            </a:r>
            <a:r>
              <a:rPr kumimoji="1" lang="en-US" altLang="zh-CN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)</a:t>
            </a:r>
            <a:r>
              <a:rPr kumimoji="1" lang="zh-CN" altLang="en-US" sz="1620" b="1" dirty="0">
                <a:solidFill>
                  <a:srgbClr val="FFFF66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重大装备认定。</a:t>
            </a:r>
            <a:endParaRPr kumimoji="1" lang="en-US" altLang="zh-CN" sz="1620" b="1" dirty="0">
              <a:solidFill>
                <a:srgbClr val="FFFF66"/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indent="0" algn="just" eaLnBrk="1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tabLst>
                <a:tab pos="2147570" algn="l"/>
                <a:tab pos="2147570" algn="l"/>
                <a:tab pos="2147570" algn="l"/>
              </a:tabLst>
            </a:pPr>
            <a:r>
              <a:rPr kumimoji="1" lang="en-US" altLang="zh-CN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    </a:t>
            </a:r>
            <a:r>
              <a:rPr kumimoji="1" lang="zh-CN" altLang="en-US" sz="162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积极参与学院第五轮学科评估、控制科学与工程学位授权点评估、教育部重点实验室评估、江苏省优势学科二期验收、推免生夏令营组织，并负责部分重要工作。</a:t>
            </a:r>
            <a:endParaRPr lang="zh-CN" altLang="en-US" sz="162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indent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2147570" algn="l"/>
                <a:tab pos="2147570" algn="l"/>
                <a:tab pos="2147570" algn="l"/>
              </a:tabLst>
            </a:pP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1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1242</TotalTime>
  <Words>1374</Words>
  <Application>Microsoft Office PowerPoint</Application>
  <PresentationFormat>全屏显示(4:3)</PresentationFormat>
  <Paragraphs>63</Paragraphs>
  <Slides>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仿宋_GB2312</vt:lpstr>
      <vt:lpstr>黑体</vt:lpstr>
      <vt:lpstr>华文宋体</vt:lpstr>
      <vt:lpstr>宋体</vt:lpstr>
      <vt:lpstr>Arial</vt:lpstr>
      <vt:lpstr>Calibri</vt:lpstr>
      <vt:lpstr>Symbol</vt:lpstr>
      <vt:lpstr>Times New Roman</vt:lpstr>
      <vt:lpstr>Wingdings</vt:lpstr>
      <vt:lpstr>1</vt:lpstr>
      <vt:lpstr>自动化学院 </vt:lpstr>
      <vt:lpstr>PowerPoint 演示文稿</vt:lpstr>
      <vt:lpstr>PowerPoint 演示文稿</vt:lpstr>
      <vt:lpstr>PowerPoint 演示文稿</vt:lpstr>
      <vt:lpstr>PowerPoint 演示文稿</vt:lpstr>
    </vt:vector>
  </TitlesOfParts>
  <Company>doem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北京工业大学</dc:title>
  <dc:creator>nsfc</dc:creator>
  <cp:lastModifiedBy>陈晓华</cp:lastModifiedBy>
  <cp:revision>1010</cp:revision>
  <dcterms:created xsi:type="dcterms:W3CDTF">2006-07-18T00:09:00Z</dcterms:created>
  <dcterms:modified xsi:type="dcterms:W3CDTF">2021-06-29T01:46:46Z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2052-11.1.0.10495</vt:lpwstr>
  </property>
  <property fmtid="{D5CDD505-2E9C-101B-9397-08002B2CF9AE}" pid="3" name="ICV">
    <vt:lpwstr>E332DDB46C994E5593C1D10CAAB06BE1</vt:lpwstr>
  </property>
</Properties>
</file>